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6"/>
  </p:notesMasterIdLst>
  <p:handoutMasterIdLst>
    <p:handoutMasterId r:id="rId67"/>
  </p:handoutMasterIdLst>
  <p:sldIdLst>
    <p:sldId id="453" r:id="rId3"/>
    <p:sldId id="455" r:id="rId4"/>
    <p:sldId id="454" r:id="rId5"/>
    <p:sldId id="456" r:id="rId6"/>
    <p:sldId id="457" r:id="rId7"/>
    <p:sldId id="458" r:id="rId8"/>
    <p:sldId id="459" r:id="rId9"/>
    <p:sldId id="460" r:id="rId10"/>
    <p:sldId id="502" r:id="rId11"/>
    <p:sldId id="503" r:id="rId12"/>
    <p:sldId id="50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505" r:id="rId28"/>
    <p:sldId id="506" r:id="rId29"/>
    <p:sldId id="509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533" r:id="rId47"/>
    <p:sldId id="534" r:id="rId48"/>
    <p:sldId id="535" r:id="rId49"/>
    <p:sldId id="536" r:id="rId50"/>
    <p:sldId id="537" r:id="rId51"/>
    <p:sldId id="538" r:id="rId52"/>
    <p:sldId id="539" r:id="rId53"/>
    <p:sldId id="540" r:id="rId54"/>
    <p:sldId id="541" r:id="rId55"/>
    <p:sldId id="542" r:id="rId56"/>
    <p:sldId id="543" r:id="rId57"/>
    <p:sldId id="544" r:id="rId58"/>
    <p:sldId id="497" r:id="rId59"/>
    <p:sldId id="545" r:id="rId60"/>
    <p:sldId id="546" r:id="rId61"/>
    <p:sldId id="547" r:id="rId62"/>
    <p:sldId id="548" r:id="rId63"/>
    <p:sldId id="500" r:id="rId64"/>
    <p:sldId id="516" r:id="rId6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Functions" id="{E62E72CC-21EE-4242-933D-F63A61555FC9}">
          <p14:sldIdLst>
            <p14:sldId id="456"/>
            <p14:sldId id="457"/>
            <p14:sldId id="458"/>
            <p14:sldId id="459"/>
            <p14:sldId id="460"/>
            <p14:sldId id="502"/>
            <p14:sldId id="503"/>
            <p14:sldId id="504"/>
          </p14:sldIdLst>
        </p14:section>
        <p14:section name="Stored Procedures" id="{9B223023-437F-44BD-AE05-7AB81D7541EC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505"/>
            <p14:sldId id="506"/>
            <p14:sldId id="509"/>
          </p14:sldIdLst>
        </p14:section>
        <p14:section name="Transactions" id="{FE37AE88-EE08-4F86-AF8D-AA956F9E60C9}">
          <p14:sldIdLst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</p14:sldIdLst>
        </p14:section>
        <p14:section name="ACID Model" id="{F6679D65-7D0B-4F7B-8A1B-D2C01C27DBCC}">
          <p14:sldIdLst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Triggers" id="{56F0CD3F-9AF1-4A80-A0CD-838DBE0D7B49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Database Security" id="{856A72B2-ADE7-485C-B3C2-509A2B606674}">
          <p14:sldIdLst>
            <p14:sldId id="540"/>
            <p14:sldId id="541"/>
            <p14:sldId id="542"/>
            <p14:sldId id="543"/>
            <p14:sldId id="544"/>
          </p14:sldIdLst>
        </p14:section>
        <p14:section name="Summary" id="{74E48815-88DC-41B3-A7D7-FC3F3F742483}">
          <p14:sldIdLst>
            <p14:sldId id="497"/>
            <p14:sldId id="545"/>
            <p14:sldId id="546"/>
            <p14:sldId id="547"/>
            <p14:sldId id="548"/>
            <p14:sldId id="500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78044" autoAdjust="0"/>
  </p:normalViewPr>
  <p:slideViewPr>
    <p:cSldViewPr>
      <p:cViewPr varScale="1">
        <p:scale>
          <a:sx n="88" d="100"/>
          <a:sy n="88" d="100"/>
        </p:scale>
        <p:origin x="25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A168B-E675-4B5B-A100-7BE280D1D07A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5885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77010-E72C-43E2-A3EA-4608701522CE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1623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8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26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27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28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33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96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2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6/25/2018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34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3153602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35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0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9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086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0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16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53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87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1667F-FAB2-418B-BA59-74B4D39CAB61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0720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27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401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0412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3892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168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8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0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6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9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4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3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6/25/2018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7B973-D8DE-44C8-B5FD-89C5B3AF5A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237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4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2#1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judge.softuni.bg/Contests/Practice/Index/302#1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softuni.bg/courses/databases-basics-ms-sql-server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9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6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66413" y="314301"/>
            <a:ext cx="7382341" cy="1581527"/>
          </a:xfrm>
        </p:spPr>
        <p:txBody>
          <a:bodyPr/>
          <a:lstStyle/>
          <a:p>
            <a:r>
              <a:rPr lang="en-US" b="0" dirty="0"/>
              <a:t>Database Programmability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189412" y="1895828"/>
            <a:ext cx="7382341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Functions</a:t>
            </a:r>
            <a:r>
              <a:rPr lang="en-US" dirty="0"/>
              <a:t>, Stored </a:t>
            </a:r>
            <a:r>
              <a:rPr lang="en-US" dirty="0" smtClean="0"/>
              <a:t>Procedures</a:t>
            </a:r>
            <a:r>
              <a:rPr lang="bg-BG" dirty="0" smtClean="0"/>
              <a:t>,</a:t>
            </a:r>
          </a:p>
          <a:p>
            <a:r>
              <a:rPr lang="en-US" dirty="0" smtClean="0"/>
              <a:t>Triggers and Transactions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54574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24473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3" name="Picture 12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5" name="Picture 4" title="CC-BY-NC-SA License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3" name="Picture 22">
            <a:extLst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065212" y="2895600"/>
            <a:ext cx="955452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INT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NVARCHAR(10)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i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Function logic here.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26150" y="1969477"/>
            <a:ext cx="2604955" cy="629303"/>
          </a:xfrm>
          <a:prstGeom prst="wedgeRoundRectCallout">
            <a:avLst>
              <a:gd name="adj1" fmla="val 41160"/>
              <a:gd name="adj2" fmla="val 994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089767" y="1810481"/>
            <a:ext cx="2957646" cy="629303"/>
          </a:xfrm>
          <a:prstGeom prst="wedgeRoundRectCallout">
            <a:avLst>
              <a:gd name="adj1" fmla="val -39307"/>
              <a:gd name="adj2" fmla="val 1370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Parameters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124328" y="3916320"/>
            <a:ext cx="2209800" cy="629303"/>
          </a:xfrm>
          <a:prstGeom prst="wedgeRoundRectCallout">
            <a:avLst>
              <a:gd name="adj1" fmla="val -46511"/>
              <a:gd name="adj2" fmla="val -9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5194167" y="5334000"/>
            <a:ext cx="2500446" cy="629303"/>
          </a:xfrm>
          <a:prstGeom prst="wedgeRoundRectCallout">
            <a:avLst>
              <a:gd name="adj1" fmla="val -41365"/>
              <a:gd name="adj2" fmla="val -91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Body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1371600"/>
            <a:ext cx="9991724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DECLARE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VARCHAR(10)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 30000)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'Low'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&gt;= 30000 AND @salary &lt;= 50000)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'Average'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'High'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847012" y="1242064"/>
            <a:ext cx="1614355" cy="476903"/>
          </a:xfrm>
          <a:prstGeom prst="wedgeRoundRectCallout">
            <a:avLst>
              <a:gd name="adj1" fmla="val -70825"/>
              <a:gd name="adj2" fmla="val 396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789612" y="2113897"/>
            <a:ext cx="2209800" cy="476903"/>
          </a:xfrm>
          <a:prstGeom prst="wedgeRoundRectCallout">
            <a:avLst>
              <a:gd name="adj1" fmla="val -81440"/>
              <a:gd name="adj2" fmla="val 48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3" y="5238097"/>
            <a:ext cx="2209799" cy="476903"/>
          </a:xfrm>
          <a:prstGeom prst="wedgeRoundRectCallout">
            <a:avLst>
              <a:gd name="adj1" fmla="val -71663"/>
              <a:gd name="adj2" fmla="val 241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42629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edv-expert.de/img/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3212" y="1576702"/>
            <a:ext cx="3619500" cy="2675896"/>
          </a:xfrm>
          <a:prstGeom prst="roundRect">
            <a:avLst>
              <a:gd name="adj" fmla="val 39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320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Stored Procedures?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Stored procedures </a:t>
            </a:r>
            <a:r>
              <a:rPr lang="en-US" altLang="en-US" dirty="0"/>
              <a:t>are named sequences of T-SQL statements</a:t>
            </a:r>
            <a:r>
              <a:rPr lang="bg-BG" altLang="en-US" dirty="0"/>
              <a:t>.</a:t>
            </a:r>
            <a:endParaRPr lang="en-US" alt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</a:t>
            </a:r>
            <a:r>
              <a:rPr lang="en-US" dirty="0"/>
              <a:t> repetitive program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/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Can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results</a:t>
            </a:r>
          </a:p>
          <a:p>
            <a:r>
              <a:rPr lang="en-US" dirty="0"/>
              <a:t>Benefits of stored procedures</a:t>
            </a:r>
          </a:p>
          <a:p>
            <a:pPr lvl="1"/>
            <a:r>
              <a:rPr lang="en-US" dirty="0"/>
              <a:t>Share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/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endParaRPr lang="en-US" dirty="0"/>
          </a:p>
          <a:p>
            <a:pPr lvl="1"/>
            <a:r>
              <a:rPr lang="en-US" dirty="0"/>
              <a:t>Reduced network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traffic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0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altLang="en-US" dirty="0"/>
              <a:t>Syntax: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CREATE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AS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</a:t>
            </a:r>
          </a:p>
          <a:p>
            <a:r>
              <a:rPr lang="en-US" altLang="en-US" dirty="0"/>
              <a:t>Example: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39824" y="2582882"/>
            <a:ext cx="1013618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dbo.usp_SelectEmployeesBySeniority 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86133" y="3007902"/>
            <a:ext cx="2800667" cy="588737"/>
          </a:xfrm>
          <a:prstGeom prst="wedgeRoundRectCallout">
            <a:avLst>
              <a:gd name="adj1" fmla="val -39986"/>
              <a:gd name="adj2" fmla="val 976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82560" y="4622800"/>
            <a:ext cx="2725287" cy="610326"/>
          </a:xfrm>
          <a:prstGeom prst="wedgeRoundRectCallout">
            <a:avLst>
              <a:gd name="adj1" fmla="val -45277"/>
              <a:gd name="adj2" fmla="val 1025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416443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Executing Stored Procedures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a stored procedure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</a:t>
            </a:r>
            <a:r>
              <a:rPr lang="bg-BG" dirty="0">
                <a:latin typeface="+mj-lt"/>
                <a:cs typeface="Consolas" pitchFamily="49" charset="0"/>
              </a:rPr>
              <a:t>.</a:t>
            </a:r>
            <a:endParaRPr lang="en-US" dirty="0">
              <a:latin typeface="+mj-lt"/>
              <a:cs typeface="Consolas" pitchFamily="49" charset="0"/>
            </a:endParaRPr>
          </a:p>
          <a:p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Executing a stored procedure within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INSERT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alt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2052636" y="2333473"/>
            <a:ext cx="80803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2052636" y="4495800"/>
            <a:ext cx="80803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Customers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94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Altering Stored Procedures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ALTER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statement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608012" y="1828800"/>
            <a:ext cx="11049000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66012" y="1981200"/>
            <a:ext cx="1828800" cy="878840"/>
          </a:xfrm>
          <a:prstGeom prst="wedgeRoundRectCallout">
            <a:avLst>
              <a:gd name="adj1" fmla="val -72627"/>
              <a:gd name="adj2" fmla="val 497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</p:spTree>
    <p:extLst>
      <p:ext uri="{BB962C8B-B14F-4D97-AF65-F5344CB8AC3E}">
        <p14:creationId xmlns:p14="http://schemas.microsoft.com/office/powerpoint/2010/main" val="3901519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DROP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You could check if any objects depend on the stored procedure by executing the system stored procedure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sp_depends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08012" y="2209800"/>
            <a:ext cx="10972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4881548"/>
            <a:ext cx="10972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sp_depends 'usp_SelectEmployeesBySeniority'</a:t>
            </a:r>
          </a:p>
        </p:txBody>
      </p:sp>
    </p:spTree>
    <p:extLst>
      <p:ext uri="{BB962C8B-B14F-4D97-AF65-F5344CB8AC3E}">
        <p14:creationId xmlns:p14="http://schemas.microsoft.com/office/powerpoint/2010/main" val="3778478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Using Parameters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684" y="1560374"/>
            <a:ext cx="4777528" cy="2991642"/>
          </a:xfrm>
          <a:prstGeom prst="roundRect">
            <a:avLst>
              <a:gd name="adj" fmla="val 40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7750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altLang="en-US" dirty="0"/>
              <a:t>To define a parameterized procedure use the syntax: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pPr lvl="1">
              <a:spcBef>
                <a:spcPct val="35000"/>
              </a:spcBef>
            </a:pPr>
            <a:endParaRPr lang="en-US" dirty="0"/>
          </a:p>
          <a:p>
            <a:pPr>
              <a:spcBef>
                <a:spcPct val="35000"/>
              </a:spcBef>
            </a:pPr>
            <a:r>
              <a:rPr lang="en-US" dirty="0"/>
              <a:t>Choose the parameter types carefully and provide appropriate default values</a:t>
            </a:r>
            <a:endParaRPr lang="en-US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Parameterized Procedures</a:t>
            </a:r>
            <a:endParaRPr lang="bg-BG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1751012" y="1858806"/>
            <a:ext cx="868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usp_ProcedureName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[(@parameter1Name parameterType,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@parameter2Name parameterType,…)] AS</a:t>
            </a: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1751012" y="4800600"/>
            <a:ext cx="868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@minYearsAtWork int = 5) 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5687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uiExpand="1" build="p"/>
      <p:bldP spid="4812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Stored 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ACID Model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Database Security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717">
            <a:off x="4208638" y="2409089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8123">
            <a:off x="5794491" y="733398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3154" y="3870903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rawing of a cartoon character&#10;&#10;Description generated with high confidence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Stored Procedures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425873"/>
            <a:ext cx="11430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(@minYearsAtWork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DATEDIFF(Year, HireDate, GETDATE()) as Years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DATEDIFF(Year, HireDate, GETDATE()) &gt; @minYearsAtWork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ORDER BY HireDate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27333" y="899160"/>
            <a:ext cx="2831148" cy="563880"/>
          </a:xfrm>
          <a:prstGeom prst="wedgeRoundRectCallout">
            <a:avLst>
              <a:gd name="adj1" fmla="val -66147"/>
              <a:gd name="adj2" fmla="val 503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26457" y="4404360"/>
            <a:ext cx="2839383" cy="5638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563617" y="5576118"/>
            <a:ext cx="1610863" cy="499562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266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values by parameter name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87381" lvl="3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Passing values by position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Passing Parameter </a:t>
            </a:r>
            <a:r>
              <a:rPr lang="en-US" altLang="en-US" dirty="0"/>
              <a:t>Values</a:t>
            </a:r>
            <a:endParaRPr lang="bg-BG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2062162" y="1860590"/>
            <a:ext cx="80645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@customerID = 'ALFKI',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@companyName = 'Alfreds Futterkiste',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@address = 'Obere Str. 57',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@city = 'Berlin',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@phone = '030-0074321'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2309" name="Rectangle 5"/>
          <p:cNvSpPr>
            <a:spLocks noChangeArrowheads="1"/>
          </p:cNvSpPr>
          <p:nvPr/>
        </p:nvSpPr>
        <p:spPr bwMode="auto">
          <a:xfrm>
            <a:off x="2062162" y="5105400"/>
            <a:ext cx="80645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'ALFKI2', 'Alfreds Futterkiste', 'Obere Str. 57', 'Berlin',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'030-0074321'</a:t>
            </a:r>
          </a:p>
        </p:txBody>
      </p:sp>
    </p:spTree>
    <p:extLst>
      <p:ext uri="{BB962C8B-B14F-4D97-AF65-F5344CB8AC3E}">
        <p14:creationId xmlns:p14="http://schemas.microsoft.com/office/powerpoint/2010/main" val="2985850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48230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Values Using OUTPUT Parameters</a:t>
            </a:r>
            <a:endParaRPr lang="bg-BG" dirty="0"/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1598612" y="1047292"/>
            <a:ext cx="9067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dbo.usp_AddNumbers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@firstNumber SMALLINT,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@secondNumber SMALLINT,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INT OUTPUT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@firstNumber + @secondNumber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@answer smallint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 usp_AddNumbers 5, 6,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'The result is: ',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The result is: 11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01853" y="1788160"/>
            <a:ext cx="1921828" cy="93472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322465" y="3460493"/>
            <a:ext cx="2132175" cy="959107"/>
          </a:xfrm>
          <a:prstGeom prst="wedgeRoundRectCallout">
            <a:avLst>
              <a:gd name="adj1" fmla="val -76280"/>
              <a:gd name="adj2" fmla="val 569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71652" y="5687092"/>
            <a:ext cx="2536507" cy="540988"/>
          </a:xfrm>
          <a:prstGeom prst="wedgeRoundRectCallout">
            <a:avLst>
              <a:gd name="adj1" fmla="val -34976"/>
              <a:gd name="adj2" fmla="val -1091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results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0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Create a procedure that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assigns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altLang="en-US" dirty="0"/>
              <a:t> to employee.</a:t>
            </a:r>
          </a:p>
          <a:p>
            <a:pPr lvl="1"/>
            <a:r>
              <a:rPr lang="en-US" altLang="en-US" dirty="0"/>
              <a:t>If the employee has more than </a:t>
            </a:r>
            <a:r>
              <a:rPr lang="en-US" altLang="en-US" b="1" dirty="0"/>
              <a:t>3</a:t>
            </a:r>
            <a:r>
              <a:rPr lang="en-US" altLang="en-US" dirty="0"/>
              <a:t> projects, throw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rollback</a:t>
            </a:r>
            <a:r>
              <a:rPr lang="en-US" altLang="en-US" dirty="0"/>
              <a:t> the changes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562367"/>
              </p:ext>
            </p:extLst>
          </p:nvPr>
        </p:nvGraphicFramePr>
        <p:xfrm>
          <a:off x="1562100" y="3104829"/>
          <a:ext cx="8875712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7856">
                  <a:extLst>
                    <a:ext uri="{9D8B030D-6E8A-4147-A177-3AD203B41FA5}">
                      <a16:colId xmlns:a16="http://schemas.microsoft.com/office/drawing/2014/main" val="1904328671"/>
                    </a:ext>
                  </a:extLst>
                </a:gridCol>
                <a:gridCol w="4437856">
                  <a:extLst>
                    <a:ext uri="{9D8B030D-6E8A-4147-A177-3AD203B41FA5}">
                      <a16:colId xmlns:a16="http://schemas.microsoft.com/office/drawing/2014/main" val="4248995314"/>
                    </a:ext>
                  </a:extLst>
                </a:gridCol>
              </a:tblGrid>
              <a:tr h="396206"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EmployeeID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0357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Employees with Three Projects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1448256"/>
            <a:ext cx="100584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 INT, @ProjectID INT)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(SELECT COUNT(*)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FROM [dbo].[EmployeesProjects] AS ep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ep.EmployeeId = @EmployeeID)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Transaction here.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Solution: Employees with Three Projects (1)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74713" y="863600"/>
            <a:ext cx="3028727" cy="449103"/>
          </a:xfrm>
          <a:prstGeom prst="wedgeRoundRectCallout">
            <a:avLst>
              <a:gd name="adj1" fmla="val -40182"/>
              <a:gd name="adj2" fmla="val 92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84545" y="2285310"/>
            <a:ext cx="2111375" cy="549330"/>
          </a:xfrm>
          <a:prstGeom prst="wedgeRoundRectCallout">
            <a:avLst>
              <a:gd name="adj1" fmla="val -66789"/>
              <a:gd name="adj2" fmla="val -360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56377" y="3836427"/>
            <a:ext cx="2916423" cy="562853"/>
          </a:xfrm>
          <a:prstGeom prst="wedgeRoundRectCallout">
            <a:avLst>
              <a:gd name="adj1" fmla="val -54727"/>
              <a:gd name="adj2" fmla="val -1049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Declare Variables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https://judge.softuni.bg/Contests/Practice/Index/302#10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altLang="en-US" dirty="0"/>
              <a:t>Solution</a:t>
            </a:r>
            <a:r>
              <a:rPr lang="en-US" altLang="en-US"/>
              <a:t>: Employees </a:t>
            </a:r>
            <a:r>
              <a:rPr lang="en-US" altLang="en-US" dirty="0"/>
              <a:t>with Three Projects (2)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455614" y="1121781"/>
            <a:ext cx="11353798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[dbo].[EmployeesProjects]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(EmployeeID, ProjectID)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@ProjectID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@employeeProjectsCount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@maxEmployeeProjectsCount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projects!', 16, 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ROLLBACK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03637" y="4390553"/>
            <a:ext cx="2677404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28013" y="4808720"/>
            <a:ext cx="2967878" cy="483459"/>
          </a:xfrm>
          <a:prstGeom prst="wedgeRoundRectCallout">
            <a:avLst>
              <a:gd name="adj1" fmla="val -48134"/>
              <a:gd name="adj2" fmla="val -117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Throw Exception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05760" y="5257800"/>
            <a:ext cx="2336800" cy="538480"/>
          </a:xfrm>
          <a:prstGeom prst="wedgeRoundRectCallout">
            <a:avLst>
              <a:gd name="adj1" fmla="val -68413"/>
              <a:gd name="adj2" fmla="val 3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6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Резултат с изображение за bank clipart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83" y="3581400"/>
            <a:ext cx="1800057" cy="17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Create a stored procedure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usp_WithdrawMoney </a:t>
            </a:r>
            <a:r>
              <a:rPr lang="en-GB" b="1" noProof="1"/>
              <a:t/>
            </a:r>
            <a:br>
              <a:rPr lang="en-GB" b="1" noProof="1"/>
            </a:br>
            <a:r>
              <a:rPr lang="en-GB" noProof="1"/>
              <a:t>(AccountId, moneyAmount) </a:t>
            </a:r>
            <a:r>
              <a:rPr lang="en-GB" dirty="0"/>
              <a:t>that operate in transactions.</a:t>
            </a:r>
          </a:p>
          <a:p>
            <a:pPr lvl="1"/>
            <a:r>
              <a:rPr lang="en-US" dirty="0"/>
              <a:t>Validate </a:t>
            </a:r>
            <a:r>
              <a:rPr lang="en-US" b="1" dirty="0"/>
              <a:t>only</a:t>
            </a:r>
            <a:r>
              <a:rPr lang="en-US" dirty="0"/>
              <a:t> if the account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exists</a:t>
            </a:r>
            <a:r>
              <a:rPr lang="en-US" dirty="0"/>
              <a:t> and if not,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exception</a:t>
            </a:r>
            <a:r>
              <a:rPr lang="en-US" dirty="0"/>
              <a:t>.</a:t>
            </a:r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Withdraw Money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https://judge.softuni.bg/Contests/Practice/Index/302#14</a:t>
            </a:r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75" y="3970307"/>
            <a:ext cx="5257800" cy="13620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2155244"/>
            <a:ext cx="953976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CREATE PROCEDURE usp_WithdrawMoney </a:t>
            </a:r>
            <a:br>
              <a:rPr lang="en-US" sz="2800" b="1" noProof="1">
                <a:latin typeface="Consolas" panose="020B0609020204030204" pitchFamily="49" charset="0"/>
              </a:rPr>
            </a:br>
            <a:r>
              <a:rPr lang="en-US" sz="2800" b="1" noProof="1">
                <a:latin typeface="Consolas" panose="020B0609020204030204" pitchFamily="49" charset="0"/>
              </a:rPr>
              <a:t>  @account INT,   </a:t>
            </a:r>
            <a:br>
              <a:rPr lang="en-US" sz="2800" b="1" noProof="1">
                <a:latin typeface="Consolas" panose="020B0609020204030204" pitchFamily="49" charset="0"/>
              </a:rPr>
            </a:br>
            <a:r>
              <a:rPr lang="en-US" sz="2800" b="1" noProof="1">
                <a:latin typeface="Consolas" panose="020B0609020204030204" pitchFamily="49" charset="0"/>
              </a:rPr>
              <a:t>  @moneyAmount MONEY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AS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-- Transaction logic goes here.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51394" y="1203960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366297" y="3134148"/>
            <a:ext cx="2286000" cy="525280"/>
          </a:xfrm>
          <a:prstGeom prst="wedgeRoundRectCallout">
            <a:avLst>
              <a:gd name="adj1" fmla="val -86413"/>
              <a:gd name="adj2" fmla="val -14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88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(2)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912632" y="1140961"/>
            <a:ext cx="1036356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BEGIN TRANSACTION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UPDATE Accounts SET Balance = Balance - @</a:t>
            </a:r>
            <a:r>
              <a:rPr lang="en-US" sz="2800" b="1" noProof="1">
                <a:latin typeface="Consolas" panose="020B0609020204030204" pitchFamily="49" charset="0"/>
              </a:rPr>
              <a:t>moneyAmount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@@ROWCOUNT</a:t>
            </a:r>
            <a:r>
              <a:rPr lang="en-US" sz="2800" b="1" dirty="0">
                <a:latin typeface="Consolas" panose="020B0609020204030204" pitchFamily="49" charset="0"/>
              </a:rPr>
              <a:t> &lt;&gt; 1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ROLLBACK;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RAISERROR</a:t>
            </a:r>
            <a:r>
              <a:rPr lang="en-US" sz="2800" b="1" dirty="0"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RETURN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END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COMMIT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64276" y="876801"/>
            <a:ext cx="3290755" cy="577925"/>
          </a:xfrm>
          <a:prstGeom prst="wedgeRoundRectCallout">
            <a:avLst>
              <a:gd name="adj1" fmla="val -36683"/>
              <a:gd name="adj2" fmla="val 97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Balance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793173" y="3200400"/>
            <a:ext cx="1835468" cy="629920"/>
          </a:xfrm>
          <a:prstGeom prst="wedgeRoundRectCallout">
            <a:avLst>
              <a:gd name="adj1" fmla="val -70705"/>
              <a:gd name="adj2" fmla="val 41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Rollback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864875" y="5007568"/>
            <a:ext cx="2550405" cy="580432"/>
          </a:xfrm>
          <a:prstGeom prst="wedgeRoundRectCallout">
            <a:avLst>
              <a:gd name="adj1" fmla="val -66940"/>
              <a:gd name="adj2" fmla="val 472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16088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Transactions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Definition, Usage, ACID Model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4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of them </a:t>
            </a:r>
            <a:r>
              <a:rPr lang="en-US" dirty="0"/>
              <a:t>complete successfully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 of them</a:t>
            </a:r>
            <a:r>
              <a:rPr lang="en-US" dirty="0"/>
              <a:t> do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bank transfer </a:t>
            </a:r>
            <a:r>
              <a:rPr lang="en-US" dirty="0"/>
              <a:t>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either</a:t>
            </a:r>
            <a:r>
              <a:rPr lang="en-US" dirty="0"/>
              <a:t> the withdrawal or the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fails</a:t>
            </a:r>
            <a:r>
              <a:rPr lang="bg-BG" dirty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whole operation </a:t>
            </a:r>
            <a:r>
              <a:rPr lang="en-US" dirty="0"/>
              <a:t>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902B6B62-5622-41E5-ADA8-2BA9A04E8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8055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384B2827-2FD2-463B-B4BB-EC2ED03E2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0960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temporary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time,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endParaRPr lang="bg-BG" dirty="0">
              <a:latin typeface="+mj-lt"/>
              <a:cs typeface="Consolas" panose="020B0609020204030204" pitchFamily="49" charset="0"/>
            </a:endParaRPr>
          </a:p>
          <a:p>
            <a:r>
              <a:rPr lang="en-US" dirty="0"/>
              <a:t>All changes are persisted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once</a:t>
            </a:r>
          </a:p>
          <a:p>
            <a:pPr lvl="1"/>
            <a:r>
              <a:rPr lang="en-US" dirty="0"/>
              <a:t>As long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r>
              <a:rPr lang="en-US" dirty="0"/>
              <a:t> is called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Some 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</a:t>
            </a:r>
            <a:r>
              <a:rPr lang="en-US" dirty="0"/>
              <a:t> to complete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application software or database server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crashes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The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cancels</a:t>
            </a:r>
            <a:r>
              <a:rPr lang="en-US" dirty="0"/>
              <a:t> the action while it’s in progress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another transaction</a:t>
            </a:r>
            <a:r>
              <a:rPr lang="bg-BG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What happens if several transfers run for the same account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What Can Go Wrong?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Image result for unsuccessful transa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669970"/>
            <a:ext cx="1855032" cy="18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480" y="5202128"/>
            <a:ext cx="4404312" cy="111552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362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5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96535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Syntax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579882"/>
            <a:ext cx="11201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TRANSACTION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Accounts SET Balance = Balance - @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withdrawAmount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Id =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@accountId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@@ROWCOUNT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&lt;&gt; 1</a:t>
            </a:r>
            <a:r>
              <a: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bg-BG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– </a:t>
            </a: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Didn’t affect exactly one row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ROLLBACK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RAISERROR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</a:p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589207" y="990600"/>
            <a:ext cx="2743200" cy="609600"/>
          </a:xfrm>
          <a:prstGeom prst="wedgeRoundRectCallout">
            <a:avLst>
              <a:gd name="adj1" fmla="val -61397"/>
              <a:gd name="adj2" fmla="val 90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122613" y="3665853"/>
            <a:ext cx="2438400" cy="476903"/>
          </a:xfrm>
          <a:prstGeom prst="wedgeRoundRectCallout">
            <a:avLst>
              <a:gd name="adj1" fmla="val -64799"/>
              <a:gd name="adj2" fmla="val 45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560183" y="6096606"/>
            <a:ext cx="2619829" cy="476903"/>
          </a:xfrm>
          <a:prstGeom prst="wedgeRoundRectCallout">
            <a:avLst>
              <a:gd name="adj1" fmla="val -66665"/>
              <a:gd name="adj2" fmla="val -60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24532" y="1182550"/>
            <a:ext cx="2871731" cy="589897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296514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ACID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719034"/>
          </a:xfrm>
        </p:spPr>
        <p:txBody>
          <a:bodyPr/>
          <a:lstStyle/>
          <a:p>
            <a:r>
              <a:rPr lang="en-US" dirty="0"/>
              <a:t>Solving problems before they arise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3" y="914400"/>
            <a:ext cx="7162800" cy="3940700"/>
          </a:xfrm>
          <a:prstGeom prst="roundRect">
            <a:avLst>
              <a:gd name="adj" fmla="val 5002"/>
            </a:avLst>
          </a:prstGeom>
        </p:spPr>
      </p:pic>
    </p:spTree>
    <p:extLst>
      <p:ext uri="{BB962C8B-B14F-4D97-AF65-F5344CB8AC3E}">
        <p14:creationId xmlns:p14="http://schemas.microsoft.com/office/powerpoint/2010/main" val="9711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ACID</a:t>
            </a:r>
            <a:r>
              <a:rPr lang="en-US" dirty="0"/>
              <a:t>” transactions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MS SQL Server, Oracle, MySQL,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 Properties</a:t>
            </a:r>
            <a:endParaRPr lang="bg-BG" sz="3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User-Defined Functions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Definition, Usage, Syntax</a:t>
            </a:r>
          </a:p>
        </p:txBody>
      </p:sp>
      <p:pic>
        <p:nvPicPr>
          <p:cNvPr id="22530" name="Picture 2" descr="http://i.zdnet.com/blogs/frustrated_computer_us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812" y="1636117"/>
            <a:ext cx="3124200" cy="2077594"/>
          </a:xfrm>
          <a:prstGeom prst="roundRect">
            <a:avLst>
              <a:gd name="adj" fmla="val 55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532" name="Picture 4" descr="http://www.icondrawer.com/img/icons_512/User_Delete_Ic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212" y="2849334"/>
            <a:ext cx="3105150" cy="1728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256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whole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DBMS guarantees that 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none </a:t>
            </a:r>
            <a:r>
              <a:rPr lang="en-US" dirty="0"/>
              <a:t>of them</a:t>
            </a:r>
          </a:p>
          <a:p>
            <a:pPr>
              <a:spcBef>
                <a:spcPct val="30000"/>
              </a:spcBef>
            </a:pPr>
            <a:r>
              <a:rPr lang="en-US" dirty="0"/>
              <a:t>Example: Transferring funds between bank accounts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Either withdraw +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/>
              <a:t> succeed,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en-US" dirty="0"/>
              <a:t> of them do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In case of failure, the database stays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unchanged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00200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9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The database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legal state</a:t>
            </a:r>
            <a:r>
              <a:rPr lang="en-US" dirty="0"/>
              <a:t> in both the transaction’s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beginning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 will be written to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break the rules of</a:t>
            </a:r>
            <a:br>
              <a:rPr lang="en-US" dirty="0"/>
            </a:br>
            <a:r>
              <a:rPr lang="en-US" dirty="0"/>
              <a:t>the database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Primary keys, foreign keys, check constraints…</a:t>
            </a:r>
          </a:p>
          <a:p>
            <a:pPr>
              <a:lnSpc>
                <a:spcPct val="98000"/>
              </a:lnSpc>
            </a:pPr>
            <a:r>
              <a:rPr lang="en-US" dirty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end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duplicate</a:t>
            </a:r>
            <a:r>
              <a:rPr lang="en-US" dirty="0"/>
              <a:t>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3276600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1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transactions running at the same time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not </a:t>
            </a:r>
            <a:r>
              <a:rPr lang="en-US" dirty="0"/>
              <a:t>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Transactions don’t see other</a:t>
            </a:r>
            <a:br>
              <a:rPr lang="en-US" dirty="0"/>
            </a:br>
            <a:r>
              <a:rPr lang="en-US" dirty="0"/>
              <a:t>transactions’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uncommitted</a:t>
            </a:r>
            <a:r>
              <a:rPr lang="en-US" dirty="0"/>
              <a:t>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</a:t>
            </a:r>
            <a:r>
              <a:rPr lang="en-US" dirty="0"/>
              <a:t>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If two or more people try to buy the last copy of a product,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/>
              <a:t> of them will succeed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  <a:endParaRPr lang="bg-BG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130515" y="2725321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6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Durability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a transaction is committed it becomes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Cannot be lost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Ensured by use of database 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logs</a:t>
            </a:r>
          </a:p>
          <a:p>
            <a:pPr>
              <a:lnSpc>
                <a:spcPct val="100000"/>
              </a:lnSpc>
            </a:pPr>
            <a:r>
              <a:rPr lang="en-US" dirty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stays persistent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/>
              <a:t> data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</a:t>
            </a:r>
            <a:r>
              <a:rPr lang="en-US" dirty="0"/>
              <a:t>)</a:t>
            </a:r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3007" y="1752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7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8674" name="Picture 2" descr="http://www.pyramydair.com/blog/images/men-triggers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573" y="1523463"/>
            <a:ext cx="4015722" cy="2933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7" name="Picture 5" descr="E:\Movies\Job Projects\Current Job\2.6. Intro to Transact-SQL\largeCalloutCoachTrigg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2" y="1524000"/>
            <a:ext cx="2930522" cy="293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8139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Triggers are very much like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endParaRPr lang="en-US" dirty="0"/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</a:t>
            </a:r>
            <a:endParaRPr lang="en-US" dirty="0"/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/>
              <a:t> to a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fired when a certain SQL statement is executed against the contents of the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Syntax: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 OF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4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</a:t>
            </a:r>
            <a:r>
              <a:rPr lang="en-US" dirty="0"/>
              <a:t> Trigger is executed right after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is fired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3352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19499" y="3352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5812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5612" y="4288800"/>
            <a:ext cx="490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28612" y="4288800"/>
            <a:ext cx="490887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3012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244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3B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53882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C6C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13"/>
          <p:cNvSpPr/>
          <p:nvPr/>
        </p:nvSpPr>
        <p:spPr>
          <a:xfrm>
            <a:off x="7788812" y="4133907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sp>
        <p:nvSpPr>
          <p:cNvPr id="30" name="Rectangle: Rounded Corners 24"/>
          <p:cNvSpPr/>
          <p:nvPr/>
        </p:nvSpPr>
        <p:spPr>
          <a:xfrm>
            <a:off x="2521480" y="3776131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1" name="Straight Connector 19"/>
          <p:cNvCxnSpPr>
            <a:cxnSpLocks/>
            <a:stCxn id="28" idx="3"/>
            <a:endCxn id="27" idx="1"/>
          </p:cNvCxnSpPr>
          <p:nvPr/>
        </p:nvCxnSpPr>
        <p:spPr>
          <a:xfrm>
            <a:off x="7313612" y="5069907"/>
            <a:ext cx="475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890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336863" y="2261901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7333" y="3069924"/>
            <a:ext cx="3360821" cy="2458786"/>
            <a:chOff x="3275012" y="3623370"/>
            <a:chExt cx="2632688" cy="2062943"/>
          </a:xfrm>
        </p:grpSpPr>
        <p:sp>
          <p:nvSpPr>
            <p:cNvPr id="15" name="Rectangle: Rounded Corners 13"/>
            <p:cNvSpPr/>
            <p:nvPr/>
          </p:nvSpPr>
          <p:spPr>
            <a:xfrm>
              <a:off x="3275012" y="5168857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623370"/>
              <a:ext cx="1855979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596627" y="3069924"/>
            <a:ext cx="1983054" cy="2458786"/>
            <a:chOff x="5176010" y="3623370"/>
            <a:chExt cx="1553419" cy="206294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76010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19" y="3623370"/>
              <a:ext cx="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588154" y="3069924"/>
            <a:ext cx="3360821" cy="2458786"/>
            <a:chOff x="5997739" y="3623370"/>
            <a:chExt cx="2632689" cy="2062943"/>
          </a:xfrm>
        </p:grpSpPr>
        <p:sp>
          <p:nvSpPr>
            <p:cNvPr id="16" name="Rectangle: Rounded Corners 13"/>
            <p:cNvSpPr/>
            <p:nvPr/>
          </p:nvSpPr>
          <p:spPr>
            <a:xfrm>
              <a:off x="7077009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97739" y="3623370"/>
              <a:ext cx="185598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89009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90413" y="1124744"/>
            <a:ext cx="11804822" cy="5570355"/>
          </a:xfrm>
        </p:spPr>
        <p:txBody>
          <a:bodyPr/>
          <a:lstStyle/>
          <a:p>
            <a:r>
              <a:rPr lang="en-US" dirty="0"/>
              <a:t>At its core,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receives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and produces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Basic Definition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29" y="1652955"/>
            <a:ext cx="3808327" cy="5212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4041" y="4915671"/>
            <a:ext cx="978366" cy="1666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804" y="3407653"/>
            <a:ext cx="1229008" cy="1688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282" y="1826546"/>
            <a:ext cx="1526904" cy="1917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3" y="923308"/>
            <a:ext cx="2147094" cy="2726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1" y="3234581"/>
            <a:ext cx="1748118" cy="1748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4705530"/>
            <a:ext cx="3123358" cy="1952098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6710111">
            <a:off x="3789531" y="2337981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5736128">
            <a:off x="8170301" y="2455333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6410111">
            <a:off x="3546722" y="3728751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907702">
            <a:off x="8089721" y="3808885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096567">
            <a:off x="4107781" y="5164206"/>
            <a:ext cx="348786" cy="843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043750">
            <a:off x="8127854" y="5030467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608013" y="1876485"/>
            <a:ext cx="10972800" cy="448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tr_TownsUpdate ON Towns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UPDATE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(EXISTS(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* FROM inserted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WHERE Name IS NULL OR LEN(Name) = 0))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RAISERROR('Town name cannot be empty.', 16, 1)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ROLLBACK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Towns SET Name='' WHERE TownId=1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70412" y="4876800"/>
            <a:ext cx="2607628" cy="629920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Causes an error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75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Triggers</a:t>
            </a:r>
            <a:endParaRPr lang="bg-BG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INSTEAD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OF</a:t>
            </a:r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608012" y="1858672"/>
            <a:ext cx="10972800" cy="4565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varchar(10) NOT NULL PRIMARY KEY,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[Password] varchar(20) NOT NULL,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Active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char(1) NOT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 DEFAULT 'Y’</a:t>
            </a:r>
          </a:p>
          <a:p>
            <a:pPr eaLnBrk="0" hangingPunct="0">
              <a:lnSpc>
                <a:spcPct val="8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tr_AccountsDelete ON Accounts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INSTEAD OF DELETE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a SET Active = 'N'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Accounts AS a JOIN DELETED d 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 d.Username = a.Username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a.Active = 'Y'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78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AC7F-5CA0-44C2-B6F3-C5197392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9C73-F1D9-4C03-9E3A-FC7AA5C8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14" y="5754968"/>
            <a:ext cx="10972798" cy="719034"/>
          </a:xfrm>
        </p:spPr>
        <p:txBody>
          <a:bodyPr/>
          <a:lstStyle/>
          <a:p>
            <a:r>
              <a:rPr lang="en-US" dirty="0"/>
              <a:t>Fixed Server Roles, Fixed Database Roles</a:t>
            </a:r>
          </a:p>
        </p:txBody>
      </p:sp>
      <p:pic>
        <p:nvPicPr>
          <p:cNvPr id="1028" name="Picture 4" descr="Image result for sql server fixed roles">
            <a:extLst>
              <a:ext uri="{FF2B5EF4-FFF2-40B4-BE49-F238E27FC236}">
                <a16:creationId xmlns:a16="http://schemas.microsoft.com/office/drawing/2014/main" id="{E78E2346-67C8-424C-9992-2CCF8918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4" y="990600"/>
            <a:ext cx="6095998" cy="3852284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64F93-9BE9-46A9-A764-5AB6377E72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447117"/>
            <a:ext cx="1807902" cy="18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3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8D88B-3A3C-405B-BFAA-24C7A02D8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SQL Server has two layers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security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dbcreator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securityadmin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db_owner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db_securityadmin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db_accessadmin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db_backupoperator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db_ddladmin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db_datareader</a:t>
            </a:r>
            <a:r>
              <a:rPr lang="en-US" noProof="1"/>
              <a:t>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db_datawriter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ACFCC1-71C9-4B6E-B2A5-C438D86F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Security: SQL Server</a:t>
            </a:r>
          </a:p>
        </p:txBody>
      </p:sp>
    </p:spTree>
    <p:extLst>
      <p:ext uri="{BB962C8B-B14F-4D97-AF65-F5344CB8AC3E}">
        <p14:creationId xmlns:p14="http://schemas.microsoft.com/office/powerpoint/2010/main" val="2555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CDF98-45D7-4A64-9207-FFF5FB5B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2B59E-5870-4C19-B2DF-FE315477B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SQL Server lets us create custom roles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Collection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privileges</a:t>
            </a:r>
            <a:r>
              <a:rPr lang="en-US" dirty="0"/>
              <a:t> (permissions)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Fine control </a:t>
            </a:r>
            <a:r>
              <a:rPr lang="en-US" dirty="0"/>
              <a:t>over permissions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use one role for multiple </a:t>
            </a:r>
            <a:br>
              <a:rPr lang="en-US" dirty="0"/>
            </a:br>
            <a:r>
              <a:rPr lang="en-US" dirty="0"/>
              <a:t>users (groups)</a:t>
            </a:r>
          </a:p>
          <a:p>
            <a:pPr>
              <a:lnSpc>
                <a:spcPct val="110000"/>
              </a:lnSpc>
            </a:pPr>
            <a:r>
              <a:rPr lang="en-US" dirty="0"/>
              <a:t>Makes auditing operations easier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2093A8-9ED8-4076-85DA-4848C4B7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Roles</a:t>
            </a:r>
          </a:p>
        </p:txBody>
      </p:sp>
      <p:pic>
        <p:nvPicPr>
          <p:cNvPr id="6" name="Picture 2" descr="Image result for user icon transparent">
            <a:extLst>
              <a:ext uri="{FF2B5EF4-FFF2-40B4-BE49-F238E27FC236}">
                <a16:creationId xmlns:a16="http://schemas.microsoft.com/office/drawing/2014/main" id="{C6F86CA2-52B9-452C-9589-1A113748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927">
            <a:off x="9392226" y="1752709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user icon transparent">
            <a:extLst>
              <a:ext uri="{FF2B5EF4-FFF2-40B4-BE49-F238E27FC236}">
                <a16:creationId xmlns:a16="http://schemas.microsoft.com/office/drawing/2014/main" id="{70041DE7-86E1-4635-813C-C8522BA0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566">
            <a:off x="10242221" y="2120462"/>
            <a:ext cx="641428" cy="6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sql server fixed roles">
            <a:extLst>
              <a:ext uri="{FF2B5EF4-FFF2-40B4-BE49-F238E27FC236}">
                <a16:creationId xmlns:a16="http://schemas.microsoft.com/office/drawing/2014/main" id="{EB08241E-88AF-476E-BBC8-FA6BA978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1" y="3110508"/>
            <a:ext cx="5153011" cy="3256376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170C1-0FFC-4B21-8A4F-18A041278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FFDE-5E0B-449C-8159-09E4F84F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CONTROL SERVER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permissions</a:t>
            </a:r>
            <a:r>
              <a:rPr lang="en-US" dirty="0"/>
              <a:t> on the server/database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TAKE OWNERSHIP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take ownership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securable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CHANGE TRACKING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tracking</a:t>
            </a:r>
            <a:r>
              <a:rPr lang="en-US" dirty="0"/>
              <a:t> on schemas and tables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DEFINITION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access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procedures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</a:t>
            </a:r>
            <a:r>
              <a:rPr lang="en-US" dirty="0"/>
              <a:t>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A529B8-B1E7-4D7C-A60B-F211EFA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</a:t>
            </a:r>
          </a:p>
        </p:txBody>
      </p:sp>
    </p:spTree>
    <p:extLst>
      <p:ext uri="{BB962C8B-B14F-4D97-AF65-F5344CB8AC3E}">
        <p14:creationId xmlns:p14="http://schemas.microsoft.com/office/powerpoint/2010/main" val="4009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493B0-2312-44B9-A6FE-752BF096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BB9-C9E0-4F2B-AB96-77CAA9BC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</a:t>
            </a:r>
          </a:p>
          <a:p>
            <a:pPr lvl="1"/>
            <a:r>
              <a:rPr lang="en-US" dirty="0"/>
              <a:t>Lets a role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</a:t>
            </a:r>
            <a:r>
              <a:rPr lang="en-US" dirty="0"/>
              <a:t>,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drop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from the schema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REFERENCES</a:t>
            </a:r>
          </a:p>
          <a:p>
            <a:pPr lvl="1"/>
            <a:r>
              <a:rPr lang="en-US" dirty="0"/>
              <a:t>Lets the role 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FOREIGN KEY </a:t>
            </a:r>
            <a:r>
              <a:rPr lang="en-US" dirty="0"/>
              <a:t>constraints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</a:p>
          <a:p>
            <a:pPr lvl="1"/>
            <a:r>
              <a:rPr lang="en-US" dirty="0"/>
              <a:t>Grant access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Can be granted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level</a:t>
            </a:r>
          </a:p>
          <a:p>
            <a:pPr lvl="2"/>
            <a:r>
              <a:rPr lang="en-US" dirty="0"/>
              <a:t>Individual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 can be </a:t>
            </a:r>
            <a:r>
              <a:rPr lang="en-US" dirty="0"/>
              <a:t>targeted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E6478-8DC8-4E97-BA36-3398178F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 (2)</a:t>
            </a:r>
          </a:p>
        </p:txBody>
      </p:sp>
    </p:spTree>
    <p:extLst>
      <p:ext uri="{BB962C8B-B14F-4D97-AF65-F5344CB8AC3E}">
        <p14:creationId xmlns:p14="http://schemas.microsoft.com/office/powerpoint/2010/main" val="128138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5730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Functions allow for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complex calculations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Usually return 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sz="3400" dirty="0"/>
              <a:t> value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Stored Procedures allow us to save time by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Shortening code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Simplifying complex tasks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3352800"/>
            <a:ext cx="2253081" cy="2438400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53740" y="5791200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PROC usp_ProcedureName AS …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53740" y="2338040"/>
            <a:ext cx="7239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f_ProcedureName RETURNS …</a:t>
            </a:r>
          </a:p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55344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GB" sz="3600" dirty="0"/>
              <a:t>Transactions give our operations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stability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Operation Integrity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Solving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concurrent operation </a:t>
            </a:r>
            <a:r>
              <a:rPr lang="en-US" sz="3400" dirty="0"/>
              <a:t>problem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ACID model </a:t>
            </a:r>
            <a:r>
              <a:rPr lang="en-US" sz="3400" dirty="0"/>
              <a:t>is implemented in most RDBMS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Triggers apply a given behavior when a condition is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hit</a:t>
            </a:r>
          </a:p>
          <a:p>
            <a:pPr lvl="1">
              <a:lnSpc>
                <a:spcPct val="95000"/>
              </a:lnSpc>
            </a:pPr>
            <a:r>
              <a:rPr lang="en-US" sz="3600" dirty="0"/>
              <a:t>Gives us temporary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INSERTED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</a:t>
            </a:r>
            <a:r>
              <a:rPr lang="en-US" sz="3600" dirty="0"/>
              <a:t>tables</a:t>
            </a:r>
          </a:p>
          <a:p>
            <a:r>
              <a:rPr lang="en-US" sz="3600" dirty="0"/>
              <a:t>Security in SQL Server can be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finely controlled</a:t>
            </a:r>
          </a:p>
          <a:p>
            <a:pPr lvl="1"/>
            <a:r>
              <a:rPr lang="en-US" sz="3400" dirty="0"/>
              <a:t>Using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server roles </a:t>
            </a:r>
            <a:r>
              <a:rPr lang="en-US" sz="3400" dirty="0"/>
              <a:t>and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database roles</a:t>
            </a:r>
          </a:p>
          <a:p>
            <a:r>
              <a:rPr lang="en-US" sz="3600" dirty="0"/>
              <a:t>Custom roles control permissions even more finely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6">
            <a:extLst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3941885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https://softuni.bg/courses/databases-basics-ms-sql-server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Database Programmability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Types of User-Defined Functions</a:t>
            </a:r>
            <a:endParaRPr lang="bg-BG" sz="380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dirty="0"/>
              <a:t>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the built-in functions</a:t>
            </a:r>
          </a:p>
          <a:p>
            <a:pPr lvl="1"/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value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Table-valued</a:t>
            </a:r>
            <a:r>
              <a:rPr lang="en-US" dirty="0"/>
              <a:t> functions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a view with parameters</a:t>
            </a:r>
          </a:p>
          <a:p>
            <a:pPr lvl="1"/>
            <a:r>
              <a:rPr lang="en-US" dirty="0"/>
              <a:t>Return a table as a result of single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</a:t>
            </a:r>
            <a:r>
              <a:rPr lang="en-US" dirty="0"/>
              <a:t>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SUM(…)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Perform calculation over set of inputs values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Defined through external .NET functions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695843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4261411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3482" y="1042913"/>
            <a:ext cx="10733308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090136" y="1769900"/>
            <a:ext cx="2514600" cy="476903"/>
          </a:xfrm>
          <a:prstGeom prst="wedgeRoundRectCallout">
            <a:avLst>
              <a:gd name="adj1" fmla="val -39572"/>
              <a:gd name="adj2" fmla="val -1002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974471" y="1840239"/>
            <a:ext cx="2147754" cy="476903"/>
          </a:xfrm>
          <a:prstGeom prst="wedgeRoundRectCallout">
            <a:avLst>
              <a:gd name="adj1" fmla="val -43564"/>
              <a:gd name="adj2" fmla="val -111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158888" y="2491154"/>
            <a:ext cx="2300155" cy="476903"/>
          </a:xfrm>
          <a:prstGeom prst="wedgeRoundRectCallout">
            <a:avLst>
              <a:gd name="adj1" fmla="val -36136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32303" y="2773193"/>
            <a:ext cx="15381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00528" y="3641335"/>
            <a:ext cx="2286000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420336" y="5635869"/>
            <a:ext cx="2286000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Value</a:t>
            </a: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called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schemaName.functionName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Execute Functions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0707" y="1893818"/>
            <a:ext cx="1072741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[ProjectID],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[StartDate],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[EndDate],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dbo.udf_ProjectDurationWeeks([StartDate],[EndDate])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98231"/>
              </p:ext>
            </p:extLst>
          </p:nvPr>
        </p:nvGraphicFramePr>
        <p:xfrm>
          <a:off x="730704" y="4583282"/>
          <a:ext cx="10727412" cy="1941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81853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319684"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ProjectID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StartDate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EndDate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ProjectWeeks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2016-09-01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2015-10-07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NULL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52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323012" y="1791976"/>
            <a:ext cx="1748678" cy="1047096"/>
          </a:xfrm>
          <a:prstGeom prst="wedgeRoundRectCallout">
            <a:avLst>
              <a:gd name="adj1" fmla="val -43317"/>
              <a:gd name="adj2" fmla="val 747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Call the 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Write a function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(@salary MONEY)</a:t>
            </a:r>
            <a:r>
              <a:rPr lang="en-GB" sz="3200" dirty="0"/>
              <a:t> that receives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salary</a:t>
            </a:r>
            <a:r>
              <a:rPr lang="en-GB" sz="3200" dirty="0"/>
              <a:t> of an employee and returns the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level of the salary</a:t>
            </a:r>
            <a:r>
              <a:rPr lang="en-GB" sz="3200" dirty="0"/>
              <a:t>.</a:t>
            </a:r>
            <a:endParaRPr lang="en-US" sz="3200" dirty="0"/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&lt; 30000</a:t>
            </a:r>
            <a:r>
              <a:rPr lang="en-GB" sz="2800" dirty="0"/>
              <a:t> return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“Low”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between 30000 and 50000 (inclusive) </a:t>
            </a:r>
            <a:r>
              <a:rPr lang="en-GB" sz="2800" dirty="0"/>
              <a:t>return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“Average”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&gt; 50000 </a:t>
            </a:r>
            <a:r>
              <a:rPr lang="en-GB" sz="2800" dirty="0"/>
              <a:t>return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“High”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Salary Level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pic>
        <p:nvPicPr>
          <p:cNvPr id="9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70" y="4358072"/>
            <a:ext cx="1744842" cy="17448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12" y="4358072"/>
            <a:ext cx="6096000" cy="15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3770</TotalTime>
  <Words>2907</Words>
  <Application>Microsoft Office PowerPoint</Application>
  <PresentationFormat>Custom</PresentationFormat>
  <Paragraphs>697</Paragraphs>
  <Slides>63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Consolas</vt:lpstr>
      <vt:lpstr>Wingdings</vt:lpstr>
      <vt:lpstr>Wingdings 2</vt:lpstr>
      <vt:lpstr>SoftUni 16x9</vt:lpstr>
      <vt:lpstr>Database Programmability</vt:lpstr>
      <vt:lpstr>Table of Contents </vt:lpstr>
      <vt:lpstr>Questions</vt:lpstr>
      <vt:lpstr>User-Defined Functions</vt:lpstr>
      <vt:lpstr>Functions: Basic Definition</vt:lpstr>
      <vt:lpstr>Types of User-Defined Functions</vt:lpstr>
      <vt:lpstr>Create Functions </vt:lpstr>
      <vt:lpstr>Execute Functions </vt:lpstr>
      <vt:lpstr>Problem: Salary Level Function</vt:lpstr>
      <vt:lpstr>Solution: Salary Level Function (1)</vt:lpstr>
      <vt:lpstr>Solution: Salary Level Function (2)</vt:lpstr>
      <vt:lpstr>Stored Procedures</vt:lpstr>
      <vt:lpstr>What are Stored Procedures?</vt:lpstr>
      <vt:lpstr>Creating Stored Procedures</vt:lpstr>
      <vt:lpstr>Executing Stored Procedures</vt:lpstr>
      <vt:lpstr>Altering Stored Procedures</vt:lpstr>
      <vt:lpstr>Dropping Stored Procedures</vt:lpstr>
      <vt:lpstr>Stored Procedures</vt:lpstr>
      <vt:lpstr>Defining Parameterized Procedures</vt:lpstr>
      <vt:lpstr>Parameterized Stored Procedures – Example</vt:lpstr>
      <vt:lpstr>Passing Parameter Values</vt:lpstr>
      <vt:lpstr>Returning Values Using OUTPUT Parameters</vt:lpstr>
      <vt:lpstr>Problem: Employees with Three Projects</vt:lpstr>
      <vt:lpstr>Solution: Employees with Three Projects (1)</vt:lpstr>
      <vt:lpstr>Solution: Employees with Three Projects (2)</vt:lpstr>
      <vt:lpstr>Problem: Withdraw Money</vt:lpstr>
      <vt:lpstr>Solution: Withdraw Money (1)</vt:lpstr>
      <vt:lpstr>Solution: Withdraw Money (2)</vt:lpstr>
      <vt:lpstr>Transactions</vt:lpstr>
      <vt:lpstr>Transactions</vt:lpstr>
      <vt:lpstr>Transactions: Lifecycle (Rollback)</vt:lpstr>
      <vt:lpstr>Transactions: Lifecycle (Commit)</vt:lpstr>
      <vt:lpstr>Transactions Behavior</vt:lpstr>
      <vt:lpstr>Transactions: What Can Go Wrong?</vt:lpstr>
      <vt:lpstr>Checkpoints in games</vt:lpstr>
      <vt:lpstr>What are Transactions?</vt:lpstr>
      <vt:lpstr>Transactions Syntax</vt:lpstr>
      <vt:lpstr>ACID Model</vt:lpstr>
      <vt:lpstr>Transaction Properties</vt:lpstr>
      <vt:lpstr>Atomicity</vt:lpstr>
      <vt:lpstr>Consistency</vt:lpstr>
      <vt:lpstr>Isolation</vt:lpstr>
      <vt:lpstr>Durability</vt:lpstr>
      <vt:lpstr>Triggers</vt:lpstr>
      <vt:lpstr>What Are Triggers?</vt:lpstr>
      <vt:lpstr>After Trigger</vt:lpstr>
      <vt:lpstr>Instead of Trigger</vt:lpstr>
      <vt:lpstr>Instead of Trigger</vt:lpstr>
      <vt:lpstr>Events</vt:lpstr>
      <vt:lpstr>After Triggers</vt:lpstr>
      <vt:lpstr>Instead Of Triggers</vt:lpstr>
      <vt:lpstr>Database Security</vt:lpstr>
      <vt:lpstr>Database Security: SQL Server</vt:lpstr>
      <vt:lpstr>Custom Roles</vt:lpstr>
      <vt:lpstr>Custom Role Permissions</vt:lpstr>
      <vt:lpstr>Custom Role Permissions (2)</vt:lpstr>
      <vt:lpstr>Summary</vt:lpstr>
      <vt:lpstr>Summary</vt:lpstr>
      <vt:lpstr>Database Programmability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Procedures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andrianatodorova@outlook.com</cp:lastModifiedBy>
  <cp:revision>282</cp:revision>
  <dcterms:created xsi:type="dcterms:W3CDTF">2014-01-02T17:00:34Z</dcterms:created>
  <dcterms:modified xsi:type="dcterms:W3CDTF">2018-06-25T08:43:24Z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